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5" r:id="rId12"/>
    <p:sldId id="272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3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518" y="685800"/>
            <a:ext cx="9695329" cy="3365036"/>
          </a:xfrm>
        </p:spPr>
        <p:txBody>
          <a:bodyPr/>
          <a:lstStyle/>
          <a:p>
            <a:r>
              <a:rPr lang="en-US" b="1" dirty="0" smtClean="0"/>
              <a:t>Advantages &amp; Disadvantages of Therapeutic Approaches to Anxiety Disorders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ALYA REEVE, MD, MPH</a:t>
            </a:r>
          </a:p>
          <a:p>
            <a:r>
              <a:rPr lang="en-US" b="1" dirty="0" smtClean="0"/>
              <a:t>9-8-2014</a:t>
            </a:r>
          </a:p>
          <a:p>
            <a:r>
              <a:rPr lang="en-US" b="1" dirty="0" smtClean="0"/>
              <a:t>DDMI-TUG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151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Neurotransmitters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Ach = acetylcholine</a:t>
            </a:r>
          </a:p>
          <a:p>
            <a:pPr lvl="1"/>
            <a:r>
              <a:rPr lang="en-US" sz="2200" b="1" dirty="0" smtClean="0"/>
              <a:t>N = nicotinic</a:t>
            </a:r>
          </a:p>
          <a:p>
            <a:pPr lvl="1"/>
            <a:r>
              <a:rPr lang="en-US" sz="2200" b="1" dirty="0" smtClean="0"/>
              <a:t>M = muscarinic</a:t>
            </a:r>
          </a:p>
          <a:p>
            <a:r>
              <a:rPr lang="en-US" sz="2400" b="1" dirty="0" smtClean="0"/>
              <a:t>NE = norepinephrine</a:t>
            </a:r>
          </a:p>
          <a:p>
            <a:r>
              <a:rPr lang="en-US" sz="2400" b="1" dirty="0" err="1" smtClean="0"/>
              <a:t>Epi</a:t>
            </a:r>
            <a:r>
              <a:rPr lang="en-US" sz="2400" b="1" dirty="0" smtClean="0"/>
              <a:t> = epinephrine</a:t>
            </a:r>
          </a:p>
          <a:p>
            <a:r>
              <a:rPr lang="en-US" sz="2400" b="1" dirty="0" smtClean="0"/>
              <a:t>D = delta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3443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311" y="254954"/>
            <a:ext cx="8596668" cy="60063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Neurotransmitters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811" y="855589"/>
            <a:ext cx="6884895" cy="5953105"/>
          </a:xfrm>
        </p:spPr>
      </p:pic>
    </p:spTree>
    <p:extLst>
      <p:ext uri="{BB962C8B-B14F-4D97-AF65-F5344CB8AC3E}">
        <p14:creationId xmlns:p14="http://schemas.microsoft.com/office/powerpoint/2010/main" val="306012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ANS affects stress response hormone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Cortisol</a:t>
            </a:r>
          </a:p>
          <a:p>
            <a:pPr lvl="1"/>
            <a:r>
              <a:rPr lang="en-US" sz="2200" b="1" dirty="0" smtClean="0"/>
              <a:t>Regulation of levels</a:t>
            </a:r>
          </a:p>
          <a:p>
            <a:pPr lvl="1"/>
            <a:r>
              <a:rPr lang="en-US" sz="2200" b="1" dirty="0" smtClean="0"/>
              <a:t>Effects on glucose metabolism</a:t>
            </a:r>
          </a:p>
          <a:p>
            <a:pPr lvl="1"/>
            <a:r>
              <a:rPr lang="en-US" sz="2200" b="1" dirty="0" smtClean="0"/>
              <a:t>Sleep-wake cycle</a:t>
            </a:r>
          </a:p>
          <a:p>
            <a:pPr lvl="1"/>
            <a:r>
              <a:rPr lang="en-US" sz="2200" b="1" dirty="0" smtClean="0"/>
              <a:t>Membrane integrity</a:t>
            </a:r>
          </a:p>
          <a:p>
            <a:pPr lvl="1"/>
            <a:r>
              <a:rPr lang="en-US" sz="2200" b="1" dirty="0" smtClean="0"/>
              <a:t>Stress responses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4999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552" y="1026015"/>
            <a:ext cx="4545107" cy="567573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1659"/>
          </a:xfrm>
        </p:spPr>
        <p:txBody>
          <a:bodyPr/>
          <a:lstStyle/>
          <a:p>
            <a:r>
              <a:rPr lang="en-US" b="1" dirty="0" smtClean="0"/>
              <a:t>Cortisol – release &amp; feedback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924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452" y="138952"/>
            <a:ext cx="8596668" cy="681318"/>
          </a:xfrm>
        </p:spPr>
        <p:txBody>
          <a:bodyPr/>
          <a:lstStyle/>
          <a:p>
            <a:r>
              <a:rPr lang="en-US" b="1" dirty="0" smtClean="0"/>
              <a:t>Responding to stressors -- cortisol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205" y="1129553"/>
            <a:ext cx="5996066" cy="5409783"/>
          </a:xfrm>
        </p:spPr>
      </p:pic>
    </p:spTree>
    <p:extLst>
      <p:ext uri="{BB962C8B-B14F-4D97-AF65-F5344CB8AC3E}">
        <p14:creationId xmlns:p14="http://schemas.microsoft.com/office/powerpoint/2010/main" val="144655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392" y="138952"/>
            <a:ext cx="8596668" cy="681318"/>
          </a:xfrm>
        </p:spPr>
        <p:txBody>
          <a:bodyPr/>
          <a:lstStyle/>
          <a:p>
            <a:r>
              <a:rPr lang="en-US" b="1" dirty="0" smtClean="0"/>
              <a:t>Short term &amp; longer term responses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08" y="941294"/>
            <a:ext cx="7194580" cy="5848656"/>
          </a:xfrm>
        </p:spPr>
      </p:pic>
    </p:spTree>
    <p:extLst>
      <p:ext uri="{BB962C8B-B14F-4D97-AF65-F5344CB8AC3E}">
        <p14:creationId xmlns:p14="http://schemas.microsoft.com/office/powerpoint/2010/main" val="353415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57" y="246529"/>
            <a:ext cx="8596668" cy="721659"/>
          </a:xfrm>
        </p:spPr>
        <p:txBody>
          <a:bodyPr/>
          <a:lstStyle/>
          <a:p>
            <a:r>
              <a:rPr lang="en-US" b="1" dirty="0" smtClean="0"/>
              <a:t>Diurnal variation -- cortisol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43" y="1062317"/>
            <a:ext cx="8437774" cy="5526742"/>
          </a:xfrm>
        </p:spPr>
      </p:pic>
    </p:spTree>
    <p:extLst>
      <p:ext uri="{BB962C8B-B14F-4D97-AF65-F5344CB8AC3E}">
        <p14:creationId xmlns:p14="http://schemas.microsoft.com/office/powerpoint/2010/main" val="272554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048" y="389965"/>
            <a:ext cx="2864224" cy="3509681"/>
          </a:xfrm>
        </p:spPr>
        <p:txBody>
          <a:bodyPr>
            <a:normAutofit/>
          </a:bodyPr>
          <a:lstStyle/>
          <a:p>
            <a:r>
              <a:rPr lang="en-US" b="1" dirty="0" smtClean="0"/>
              <a:t>Multiple Ways to Affect the stress response system…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529" y="162438"/>
            <a:ext cx="5230906" cy="6695562"/>
          </a:xfrm>
        </p:spPr>
      </p:pic>
    </p:spTree>
    <p:extLst>
      <p:ext uri="{BB962C8B-B14F-4D97-AF65-F5344CB8AC3E}">
        <p14:creationId xmlns:p14="http://schemas.microsoft.com/office/powerpoint/2010/main" val="24320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02" y="179294"/>
            <a:ext cx="8596668" cy="1320800"/>
          </a:xfrm>
        </p:spPr>
        <p:txBody>
          <a:bodyPr/>
          <a:lstStyle/>
          <a:p>
            <a:pPr algn="ctr"/>
            <a:r>
              <a:rPr lang="en-US" b="1" dirty="0" smtClean="0"/>
              <a:t>Need Different Ways to Modulate the 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202" y="1304365"/>
            <a:ext cx="8910931" cy="537647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Pharmacology</a:t>
            </a:r>
          </a:p>
          <a:p>
            <a:pPr lvl="1"/>
            <a:r>
              <a:rPr lang="en-US" sz="2200" b="1" dirty="0" smtClean="0"/>
              <a:t>SSRI; TCA; SNRI; BZD; atypical neuroleptics; AED</a:t>
            </a:r>
          </a:p>
          <a:p>
            <a:pPr lvl="1"/>
            <a:r>
              <a:rPr lang="en-US" sz="2200" b="1" dirty="0" smtClean="0"/>
              <a:t>Alcohol; opioids – less effective/more depressive; THC +/-</a:t>
            </a:r>
          </a:p>
          <a:p>
            <a:r>
              <a:rPr lang="en-US" sz="2400" b="1" dirty="0"/>
              <a:t>C</a:t>
            </a:r>
            <a:r>
              <a:rPr lang="en-US" sz="2400" b="1" dirty="0" smtClean="0"/>
              <a:t>omplementary and Alternative Medicine</a:t>
            </a:r>
          </a:p>
          <a:p>
            <a:pPr lvl="1"/>
            <a:r>
              <a:rPr lang="en-US" sz="2200" b="1" dirty="0" smtClean="0"/>
              <a:t>Acupuncture</a:t>
            </a:r>
          </a:p>
          <a:p>
            <a:pPr lvl="1"/>
            <a:r>
              <a:rPr lang="en-US" sz="2200" b="1" dirty="0" smtClean="0"/>
              <a:t>Massage techniques</a:t>
            </a:r>
          </a:p>
          <a:p>
            <a:pPr lvl="1"/>
            <a:r>
              <a:rPr lang="en-US" sz="2200" b="1" dirty="0" smtClean="0"/>
              <a:t>Mind – training: meditation; mindfulness</a:t>
            </a:r>
          </a:p>
          <a:p>
            <a:r>
              <a:rPr lang="en-US" sz="2400" b="1" dirty="0" smtClean="0"/>
              <a:t>Nonverbal therapy</a:t>
            </a:r>
          </a:p>
          <a:p>
            <a:pPr lvl="1"/>
            <a:r>
              <a:rPr lang="en-US" sz="2200" b="1" dirty="0" smtClean="0"/>
              <a:t>Art therapy</a:t>
            </a:r>
          </a:p>
          <a:p>
            <a:pPr lvl="1"/>
            <a:r>
              <a:rPr lang="en-US" sz="2200" b="1" dirty="0" smtClean="0"/>
              <a:t>Music therapy</a:t>
            </a:r>
          </a:p>
          <a:p>
            <a:pPr lvl="1"/>
            <a:r>
              <a:rPr lang="en-US" sz="2200" b="1" dirty="0" smtClean="0"/>
              <a:t>Somatic – directed psychotherapy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3416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2682"/>
          </a:xfrm>
        </p:spPr>
        <p:txBody>
          <a:bodyPr/>
          <a:lstStyle/>
          <a:p>
            <a:r>
              <a:rPr lang="en-US" b="1" dirty="0" smtClean="0"/>
              <a:t>+/- modulating responses to stress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123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Exposure	</a:t>
            </a:r>
          </a:p>
          <a:p>
            <a:pPr lvl="1"/>
            <a:r>
              <a:rPr lang="en-US" sz="2200" b="1" dirty="0" smtClean="0"/>
              <a:t>Graded doses of stressor</a:t>
            </a:r>
          </a:p>
          <a:p>
            <a:pPr marL="457200" lvl="1" indent="0">
              <a:buNone/>
            </a:pPr>
            <a:r>
              <a:rPr lang="en-US" sz="2200" b="1" dirty="0" smtClean="0"/>
              <a:t> </a:t>
            </a:r>
          </a:p>
          <a:p>
            <a:r>
              <a:rPr lang="en-US" sz="2400" b="1" dirty="0" smtClean="0"/>
              <a:t>Flooding – can be risky</a:t>
            </a:r>
          </a:p>
          <a:p>
            <a:r>
              <a:rPr lang="en-US" sz="2400" b="1" dirty="0" smtClean="0"/>
              <a:t>Dietary changes/fads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Avoidance</a:t>
            </a:r>
          </a:p>
          <a:p>
            <a:r>
              <a:rPr lang="en-US" sz="2400" b="1" dirty="0" smtClean="0"/>
              <a:t>Psychological defenses</a:t>
            </a:r>
          </a:p>
          <a:p>
            <a:pPr lvl="1"/>
            <a:r>
              <a:rPr lang="en-US" sz="2200" b="1" dirty="0" smtClean="0"/>
              <a:t>Denial</a:t>
            </a:r>
          </a:p>
          <a:p>
            <a:pPr lvl="1"/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271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Normal Anxiety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Alerting to danger</a:t>
            </a:r>
          </a:p>
          <a:p>
            <a:r>
              <a:rPr lang="en-US" sz="2400" b="1" dirty="0" smtClean="0"/>
              <a:t>Protection</a:t>
            </a:r>
          </a:p>
          <a:p>
            <a:r>
              <a:rPr lang="en-US" sz="2400" b="1" dirty="0" smtClean="0"/>
              <a:t>Attention – focus</a:t>
            </a:r>
          </a:p>
          <a:p>
            <a:r>
              <a:rPr lang="en-US" sz="2400" b="1" dirty="0" smtClean="0"/>
              <a:t>Performance</a:t>
            </a:r>
          </a:p>
          <a:p>
            <a:endParaRPr lang="en-US" sz="2400" b="1" dirty="0"/>
          </a:p>
          <a:p>
            <a:r>
              <a:rPr lang="en-US" sz="2400" b="1" dirty="0" smtClean="0"/>
              <a:t>Reactivity to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847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Psychotherapies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30506"/>
            <a:ext cx="8596668" cy="443752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Individual</a:t>
            </a:r>
          </a:p>
          <a:p>
            <a:r>
              <a:rPr lang="en-US" sz="2400" b="1" dirty="0" smtClean="0"/>
              <a:t>Group</a:t>
            </a:r>
          </a:p>
          <a:p>
            <a:pPr lvl="1"/>
            <a:r>
              <a:rPr lang="en-US" sz="2200" b="1" dirty="0" smtClean="0"/>
              <a:t>Many types: gender; experience; age</a:t>
            </a:r>
          </a:p>
          <a:p>
            <a:pPr lvl="1"/>
            <a:r>
              <a:rPr lang="en-US" sz="2200" b="1" dirty="0" smtClean="0"/>
              <a:t>Open/closed; frequency; boundaries</a:t>
            </a:r>
          </a:p>
          <a:p>
            <a:r>
              <a:rPr lang="en-US" sz="2400" b="1" dirty="0" smtClean="0"/>
              <a:t>Family</a:t>
            </a:r>
          </a:p>
          <a:p>
            <a:r>
              <a:rPr lang="en-US" sz="2400" b="1" dirty="0" smtClean="0"/>
              <a:t>Cognitive-Behavioral</a:t>
            </a:r>
          </a:p>
          <a:p>
            <a:r>
              <a:rPr lang="en-US" sz="2400" b="1" dirty="0" smtClean="0"/>
              <a:t>Dialectic-Behavioral</a:t>
            </a:r>
          </a:p>
        </p:txBody>
      </p:sp>
    </p:spTree>
    <p:extLst>
      <p:ext uri="{BB962C8B-B14F-4D97-AF65-F5344CB8AC3E}">
        <p14:creationId xmlns:p14="http://schemas.microsoft.com/office/powerpoint/2010/main" val="207034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Developing a strategy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224" y="1801907"/>
            <a:ext cx="8695778" cy="423945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Assessment of primary and secondary symptoms</a:t>
            </a:r>
          </a:p>
          <a:p>
            <a:r>
              <a:rPr lang="en-US" sz="2400" b="1" dirty="0" smtClean="0"/>
              <a:t>Careful understanding of meaning and etiology of </a:t>
            </a:r>
            <a:r>
              <a:rPr lang="en-US" sz="2400" b="1" dirty="0" err="1" smtClean="0"/>
              <a:t>Sx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Individual strengths, weaknesses, preferences</a:t>
            </a:r>
          </a:p>
          <a:p>
            <a:r>
              <a:rPr lang="en-US" sz="2400" b="1" dirty="0" smtClean="0"/>
              <a:t>What are local resources?</a:t>
            </a:r>
          </a:p>
          <a:p>
            <a:r>
              <a:rPr lang="en-US" sz="2400" b="1" dirty="0" smtClean="0"/>
              <a:t>Using modalities long enough to have an effect</a:t>
            </a:r>
          </a:p>
          <a:p>
            <a:pPr lvl="1"/>
            <a:r>
              <a:rPr lang="en-US" sz="2200" b="1" dirty="0" smtClean="0"/>
              <a:t>Too short to have effect is not a trial</a:t>
            </a:r>
          </a:p>
          <a:p>
            <a:pPr lvl="1"/>
            <a:r>
              <a:rPr lang="en-US" sz="2200" b="1" dirty="0" smtClean="0"/>
              <a:t>Too long is an unbroken habit</a:t>
            </a:r>
          </a:p>
          <a:p>
            <a:r>
              <a:rPr lang="en-US" sz="2400" b="1" dirty="0" smtClean="0"/>
              <a:t>Re-examine change/progress at regular intervals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2924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3" y="1667435"/>
            <a:ext cx="8830249" cy="437392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Anxiety may need to be treated</a:t>
            </a:r>
          </a:p>
          <a:p>
            <a:r>
              <a:rPr lang="en-US" sz="2800" b="1" dirty="0" smtClean="0"/>
              <a:t>Pharmacology may not be best treatment for an individual</a:t>
            </a:r>
          </a:p>
          <a:p>
            <a:r>
              <a:rPr lang="en-US" sz="2800" b="1" dirty="0" smtClean="0"/>
              <a:t>Silence does not mean effective end point reached</a:t>
            </a:r>
          </a:p>
          <a:p>
            <a:r>
              <a:rPr lang="en-US" sz="2800" b="1" dirty="0" smtClean="0"/>
              <a:t>Combination of traditional and complementary techniques usually most effective</a:t>
            </a:r>
          </a:p>
          <a:p>
            <a:r>
              <a:rPr lang="en-US" sz="2800" b="1" dirty="0" smtClean="0"/>
              <a:t>Individual variation is the norm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27693" y="6041362"/>
            <a:ext cx="399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Forte" panose="03060902040502070203" pitchFamily="66" charset="0"/>
              </a:rPr>
              <a:t>Thank you for your attention &amp; participation!</a:t>
            </a:r>
            <a:endParaRPr lang="en-US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6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Anxiety Disorder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8153"/>
            <a:ext cx="8596668" cy="5257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Doesn’t give the nervous system a rest</a:t>
            </a:r>
          </a:p>
          <a:p>
            <a:r>
              <a:rPr lang="en-US" sz="2400" b="1" dirty="0" smtClean="0"/>
              <a:t>Groups of disorders (changes in DSM-5)</a:t>
            </a:r>
          </a:p>
          <a:p>
            <a:pPr lvl="1"/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GAD</a:t>
            </a:r>
          </a:p>
          <a:p>
            <a:pPr lvl="1"/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Agoraphobia</a:t>
            </a:r>
          </a:p>
          <a:p>
            <a:pPr lvl="1"/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Panic Disorder</a:t>
            </a:r>
          </a:p>
          <a:p>
            <a:pPr lvl="1"/>
            <a:r>
              <a:rPr lang="en-US" sz="2200" b="1" dirty="0" smtClean="0">
                <a:solidFill>
                  <a:srgbClr val="FFC000"/>
                </a:solidFill>
              </a:rPr>
              <a:t>OCD</a:t>
            </a:r>
          </a:p>
          <a:p>
            <a:pPr lvl="1"/>
            <a:r>
              <a:rPr lang="en-US" sz="2200" b="1" dirty="0" smtClean="0">
                <a:solidFill>
                  <a:srgbClr val="FFC000"/>
                </a:solidFill>
              </a:rPr>
              <a:t>OCPD</a:t>
            </a:r>
          </a:p>
          <a:p>
            <a:pPr lvl="1"/>
            <a:r>
              <a:rPr lang="en-US" sz="2200" b="1" dirty="0" smtClean="0">
                <a:solidFill>
                  <a:srgbClr val="FFC000"/>
                </a:solidFill>
              </a:rPr>
              <a:t>Obsessions</a:t>
            </a:r>
          </a:p>
          <a:p>
            <a:pPr lvl="1"/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PTSD</a:t>
            </a:r>
          </a:p>
          <a:p>
            <a:pPr lvl="1"/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Specific trauma</a:t>
            </a:r>
          </a:p>
          <a:p>
            <a:pPr lvl="1"/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Acute traumatic experience</a:t>
            </a:r>
            <a:endParaRPr lang="en-US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6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Therapeutic Opportunities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8225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A.  Internal Factors</a:t>
            </a:r>
          </a:p>
          <a:p>
            <a:pPr lvl="2"/>
            <a:r>
              <a:rPr lang="en-US" sz="2000" b="1" dirty="0"/>
              <a:t> </a:t>
            </a:r>
            <a:r>
              <a:rPr lang="en-US" sz="2000" b="1" dirty="0" smtClean="0"/>
              <a:t>Physiological responsiveness</a:t>
            </a:r>
          </a:p>
          <a:p>
            <a:pPr lvl="2"/>
            <a:r>
              <a:rPr lang="en-US" sz="2000" b="1" dirty="0"/>
              <a:t> </a:t>
            </a:r>
            <a:r>
              <a:rPr lang="en-US" sz="2000" b="1" dirty="0" smtClean="0"/>
              <a:t>Priming by past experiences</a:t>
            </a:r>
          </a:p>
          <a:p>
            <a:pPr lvl="2"/>
            <a:r>
              <a:rPr lang="en-US" sz="2000" b="1" dirty="0"/>
              <a:t> </a:t>
            </a:r>
            <a:r>
              <a:rPr lang="en-US" sz="2000" b="1" dirty="0" smtClean="0"/>
              <a:t>Age</a:t>
            </a:r>
          </a:p>
          <a:p>
            <a:pPr lvl="2"/>
            <a:r>
              <a:rPr lang="en-US" sz="2000" b="1" dirty="0"/>
              <a:t> </a:t>
            </a:r>
            <a:r>
              <a:rPr lang="en-US" sz="2000" b="1" dirty="0" smtClean="0"/>
              <a:t>Mindset; meaning</a:t>
            </a:r>
          </a:p>
          <a:p>
            <a:r>
              <a:rPr lang="en-US" sz="2400" b="1" dirty="0" smtClean="0"/>
              <a:t>B.  External Factors</a:t>
            </a:r>
          </a:p>
          <a:p>
            <a:pPr lvl="2"/>
            <a:r>
              <a:rPr lang="en-US" sz="2000" b="1" dirty="0"/>
              <a:t> </a:t>
            </a:r>
            <a:r>
              <a:rPr lang="en-US" sz="2000" b="1" dirty="0" smtClean="0"/>
              <a:t>Events</a:t>
            </a:r>
          </a:p>
          <a:p>
            <a:pPr lvl="2"/>
            <a:r>
              <a:rPr lang="en-US" sz="2000" b="1" dirty="0"/>
              <a:t> </a:t>
            </a:r>
            <a:r>
              <a:rPr lang="en-US" sz="2000" b="1" dirty="0" smtClean="0"/>
              <a:t>Ambience</a:t>
            </a:r>
            <a:endParaRPr lang="en-US" sz="1800" b="1" dirty="0" smtClean="0"/>
          </a:p>
          <a:p>
            <a:pPr lvl="2"/>
            <a:r>
              <a:rPr lang="en-US" sz="1800" b="1" dirty="0"/>
              <a:t> </a:t>
            </a:r>
            <a:r>
              <a:rPr lang="en-US" sz="1800" b="1" dirty="0" smtClean="0"/>
              <a:t>Context</a:t>
            </a:r>
          </a:p>
          <a:p>
            <a:pPr lvl="2"/>
            <a:r>
              <a:rPr lang="en-US" sz="1800" b="1" dirty="0"/>
              <a:t> </a:t>
            </a:r>
            <a:r>
              <a:rPr lang="en-US" sz="1800" b="1" dirty="0" smtClean="0"/>
              <a:t>Frequency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14494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Understanding the Internal Factors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139019" cy="38807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 Physiology</a:t>
            </a:r>
          </a:p>
          <a:p>
            <a:pPr lvl="1"/>
            <a:r>
              <a:rPr lang="en-US" sz="2200" b="1" dirty="0"/>
              <a:t> </a:t>
            </a:r>
            <a:r>
              <a:rPr lang="en-US" sz="2200" b="1" dirty="0" smtClean="0"/>
              <a:t>Parasympathetic nervous system</a:t>
            </a:r>
          </a:p>
          <a:p>
            <a:pPr lvl="1"/>
            <a:r>
              <a:rPr lang="en-US" sz="2200" b="1" dirty="0"/>
              <a:t> </a:t>
            </a:r>
            <a:r>
              <a:rPr lang="en-US" sz="2200" b="1" dirty="0" smtClean="0"/>
              <a:t>HR, pulse, BP; pupil dilation; increase blood flow to  muscles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Tissue systems</a:t>
            </a:r>
          </a:p>
          <a:p>
            <a:pPr lvl="1"/>
            <a:r>
              <a:rPr lang="en-US" sz="2200" b="1" dirty="0"/>
              <a:t> </a:t>
            </a:r>
            <a:r>
              <a:rPr lang="en-US" sz="2200" b="1" dirty="0" smtClean="0"/>
              <a:t>Nervous; Muscular; Endocrine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Neurochemicals</a:t>
            </a:r>
          </a:p>
          <a:p>
            <a:pPr lvl="1"/>
            <a:r>
              <a:rPr lang="en-US" sz="2200" b="1" dirty="0"/>
              <a:t> </a:t>
            </a:r>
            <a:r>
              <a:rPr lang="en-US" sz="2200" b="1" dirty="0" smtClean="0"/>
              <a:t>Adrenaline; noradrenaline</a:t>
            </a:r>
          </a:p>
          <a:p>
            <a:pPr lvl="1"/>
            <a:r>
              <a:rPr lang="en-US" sz="2200" b="1" dirty="0"/>
              <a:t> </a:t>
            </a:r>
            <a:r>
              <a:rPr lang="en-US" sz="2200" b="1" dirty="0" smtClean="0"/>
              <a:t>Cortisol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7969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259042" cy="1320800"/>
          </a:xfrm>
        </p:spPr>
        <p:txBody>
          <a:bodyPr/>
          <a:lstStyle/>
          <a:p>
            <a:r>
              <a:rPr lang="en-US" b="1" dirty="0" smtClean="0"/>
              <a:t>PNS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340" y="1060199"/>
            <a:ext cx="4746927" cy="5448177"/>
          </a:xfrm>
        </p:spPr>
      </p:pic>
    </p:spTree>
    <p:extLst>
      <p:ext uri="{BB962C8B-B14F-4D97-AF65-F5344CB8AC3E}">
        <p14:creationId xmlns:p14="http://schemas.microsoft.com/office/powerpoint/2010/main" val="155030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modulate Internal Factors?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 Direct</a:t>
            </a:r>
          </a:p>
          <a:p>
            <a:pPr lvl="1"/>
            <a:r>
              <a:rPr lang="en-US" sz="2200" b="1" dirty="0"/>
              <a:t> </a:t>
            </a:r>
            <a:r>
              <a:rPr lang="en-US" sz="2200" b="1" dirty="0" smtClean="0"/>
              <a:t>Block physiologic changes</a:t>
            </a:r>
          </a:p>
          <a:p>
            <a:pPr lvl="2"/>
            <a:r>
              <a:rPr lang="en-US" sz="2000" b="1" dirty="0"/>
              <a:t> </a:t>
            </a:r>
            <a:r>
              <a:rPr lang="en-US" sz="2000" b="1" dirty="0" smtClean="0"/>
              <a:t>beta- and alpha-blocking medications</a:t>
            </a:r>
          </a:p>
          <a:p>
            <a:pPr lvl="2"/>
            <a:r>
              <a:rPr lang="en-US" sz="2000" b="1" dirty="0"/>
              <a:t> </a:t>
            </a:r>
            <a:r>
              <a:rPr lang="en-US" sz="2000" b="1" dirty="0" smtClean="0"/>
              <a:t>raise/lower neurotransmitters</a:t>
            </a:r>
          </a:p>
          <a:p>
            <a:pPr lvl="2"/>
            <a:r>
              <a:rPr lang="en-US" sz="2000" b="1" dirty="0"/>
              <a:t> </a:t>
            </a:r>
            <a:r>
              <a:rPr lang="en-US" sz="2000" b="1" dirty="0" smtClean="0"/>
              <a:t>thyroid replacement/blocker</a:t>
            </a:r>
          </a:p>
          <a:p>
            <a:pPr lvl="1"/>
            <a:r>
              <a:rPr lang="en-US" sz="2200" b="1" dirty="0"/>
              <a:t> </a:t>
            </a:r>
            <a:r>
              <a:rPr lang="en-US" sz="2200" b="1" dirty="0" smtClean="0"/>
              <a:t>Carotid massage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Indirect</a:t>
            </a:r>
          </a:p>
          <a:p>
            <a:pPr lvl="1"/>
            <a:r>
              <a:rPr lang="en-US" sz="2200" b="1" dirty="0" smtClean="0"/>
              <a:t>Hormones</a:t>
            </a:r>
          </a:p>
          <a:p>
            <a:pPr lvl="1"/>
            <a:r>
              <a:rPr lang="en-US" sz="2200" b="1" dirty="0" smtClean="0"/>
              <a:t>Messages from CNS 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72940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18" y="152401"/>
            <a:ext cx="8534414" cy="788894"/>
          </a:xfrm>
        </p:spPr>
        <p:txBody>
          <a:bodyPr/>
          <a:lstStyle/>
          <a:p>
            <a:r>
              <a:rPr lang="en-US" b="1" dirty="0" smtClean="0"/>
              <a:t>Sympathetic and Parasympathetic NS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950" y="941295"/>
            <a:ext cx="5260225" cy="5715000"/>
          </a:xfrm>
        </p:spPr>
      </p:pic>
    </p:spTree>
    <p:extLst>
      <p:ext uri="{BB962C8B-B14F-4D97-AF65-F5344CB8AC3E}">
        <p14:creationId xmlns:p14="http://schemas.microsoft.com/office/powerpoint/2010/main" val="338113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125505"/>
            <a:ext cx="8816802" cy="681318"/>
          </a:xfrm>
        </p:spPr>
        <p:txBody>
          <a:bodyPr/>
          <a:lstStyle/>
          <a:p>
            <a:r>
              <a:rPr lang="en-US" b="1" dirty="0" smtClean="0"/>
              <a:t>Sympathetic and Parasympathetic NS -2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65" y="968188"/>
            <a:ext cx="7608603" cy="5365377"/>
          </a:xfrm>
        </p:spPr>
      </p:pic>
    </p:spTree>
    <p:extLst>
      <p:ext uri="{BB962C8B-B14F-4D97-AF65-F5344CB8AC3E}">
        <p14:creationId xmlns:p14="http://schemas.microsoft.com/office/powerpoint/2010/main" val="197853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3562</TotalTime>
  <Words>429</Words>
  <Application>Microsoft Office PowerPoint</Application>
  <PresentationFormat>Widescreen</PresentationFormat>
  <Paragraphs>122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Forte</vt:lpstr>
      <vt:lpstr>Trebuchet MS</vt:lpstr>
      <vt:lpstr>Wingdings 3</vt:lpstr>
      <vt:lpstr>Facet</vt:lpstr>
      <vt:lpstr>Advantages &amp; Disadvantages of Therapeutic Approaches to Anxiety Disorders</vt:lpstr>
      <vt:lpstr>Normal Anxiety</vt:lpstr>
      <vt:lpstr>Anxiety Disorder</vt:lpstr>
      <vt:lpstr>Therapeutic Opportunities</vt:lpstr>
      <vt:lpstr>Understanding the Internal Factors</vt:lpstr>
      <vt:lpstr>PNS</vt:lpstr>
      <vt:lpstr>How do we modulate Internal Factors?</vt:lpstr>
      <vt:lpstr>Sympathetic and Parasympathetic NS</vt:lpstr>
      <vt:lpstr>Sympathetic and Parasympathetic NS -2</vt:lpstr>
      <vt:lpstr>Neurotransmitters</vt:lpstr>
      <vt:lpstr>Neurotransmitters</vt:lpstr>
      <vt:lpstr>ANS affects stress response hormone system</vt:lpstr>
      <vt:lpstr>Cortisol – release &amp; feedback </vt:lpstr>
      <vt:lpstr>Responding to stressors -- cortisol</vt:lpstr>
      <vt:lpstr>Short term &amp; longer term responses</vt:lpstr>
      <vt:lpstr>Diurnal variation -- cortisol</vt:lpstr>
      <vt:lpstr>Multiple Ways to Affect the stress response system…</vt:lpstr>
      <vt:lpstr>Need Different Ways to Modulate the ANS</vt:lpstr>
      <vt:lpstr>+/- modulating responses to stress</vt:lpstr>
      <vt:lpstr>Psychotherapies</vt:lpstr>
      <vt:lpstr>Developing a strategy</vt:lpstr>
      <vt:lpstr>Conclusions</vt:lpstr>
    </vt:vector>
  </TitlesOfParts>
  <Company>UNM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Advantages &amp; Disadvantages of Therapeutic Approaches to Anxiety Disorders</dc:title>
  <dc:creator>Alya Reeve</dc:creator>
  <cp:lastModifiedBy>Alya Reeve</cp:lastModifiedBy>
  <cp:revision>13</cp:revision>
  <dcterms:created xsi:type="dcterms:W3CDTF">2014-09-05T15:59:44Z</dcterms:created>
  <dcterms:modified xsi:type="dcterms:W3CDTF">2014-09-08T03:22:26Z</dcterms:modified>
</cp:coreProperties>
</file>